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90" d="100"/>
          <a:sy n="90" d="100"/>
        </p:scale>
        <p:origin x="87" y="18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E12AB-5585-4DEE-899D-26210120A2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C7549B-00DD-42D6-9DEB-FCE88CF53E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C1ECE8-D0ED-4A70-BF38-761D766C6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33453-02AF-496F-82A8-B65843BE47DD}" type="datetimeFigureOut">
              <a:rPr lang="en-GB" smtClean="0"/>
              <a:t>04/06/2025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E290D9-64C6-4377-8B90-B9063A990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4F849D-2877-4FCD-9CD0-5B071B9D6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FBF3E-697F-4559-8BF1-D27D0A1A21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2804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AA673-B13E-4AA0-A812-BE9065231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F3073F-59A8-480D-80DF-489AF695ED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2C16FB-13A9-4827-AB06-32C483E69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33453-02AF-496F-82A8-B65843BE47DD}" type="datetimeFigureOut">
              <a:rPr lang="en-GB" smtClean="0"/>
              <a:t>04/06/2025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1AF39D-087F-408B-995D-5D304B3A7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19FBE1-FB68-4414-8152-374464232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FBF3E-697F-4559-8BF1-D27D0A1A21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9057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75C06E-D667-4CF0-A5A9-097AF330D5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8443A6-915B-4FB4-841C-C949042789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84883-7D10-4B5A-A82D-0F19FABC4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33453-02AF-496F-82A8-B65843BE47DD}" type="datetimeFigureOut">
              <a:rPr lang="en-GB" smtClean="0"/>
              <a:t>04/06/2025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72EC7D-77FC-4819-B372-E3D3A3065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C22D25-7195-4CD7-B2CB-FB93BC4DA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FBF3E-697F-4559-8BF1-D27D0A1A21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6419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F1C6C-3AD4-410A-8EBA-59CD90E78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9C9D7A-4B5E-4E57-81D5-0A4CE427C9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F78451-3A9E-42AA-A533-FA64639CB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33453-02AF-496F-82A8-B65843BE47DD}" type="datetimeFigureOut">
              <a:rPr lang="en-GB" smtClean="0"/>
              <a:t>04/06/2025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E38C7B-7785-4F96-9C2C-EA5F0D214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95685D-2EAB-40BB-BE2E-373C2E05D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FBF3E-697F-4559-8BF1-D27D0A1A21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9089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8945E-0F6B-4509-830B-27F2766D3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CE1315-52E3-48AA-869D-44B727C9E5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CCB180-1ECE-4055-A8D8-837BF0454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33453-02AF-496F-82A8-B65843BE47DD}" type="datetimeFigureOut">
              <a:rPr lang="en-GB" smtClean="0"/>
              <a:t>04/06/2025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B77B64-55D8-4428-9E22-28C42EB26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F59735-4EF1-4795-B5F9-733C54E40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FBF3E-697F-4559-8BF1-D27D0A1A21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3546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3D61B-301B-4BF7-98F9-DC7E0EA68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A428F4-2705-4E7D-94E2-CBA28363B2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D926B2-27C8-428C-B4CF-87C5AC96B5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38F1FC-A785-4C68-953A-39A50364E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33453-02AF-496F-82A8-B65843BE47DD}" type="datetimeFigureOut">
              <a:rPr lang="en-GB" smtClean="0"/>
              <a:t>04/06/2025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7068BA-755B-4FD1-8F36-3DAFDCDC8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46614A-BB55-4AAA-B420-87029F111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FBF3E-697F-4559-8BF1-D27D0A1A21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3256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33FA7-18F3-42D5-99E0-EA883EFF4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BC8FF5-68DE-4EDD-9C41-3666057E68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6AB3FB-781D-4771-A142-A6442999D5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25B059-72C8-4F17-8CFA-5BA7573BB1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834070-A787-41E4-92AA-F7FDE22BF3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1B7D5E-4E0E-4626-B362-B6373A81F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33453-02AF-496F-82A8-B65843BE47DD}" type="datetimeFigureOut">
              <a:rPr lang="en-GB" smtClean="0"/>
              <a:t>04/06/2025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0506258-CCA5-4E76-9578-F4B742AA8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D77C26-DC14-4416-B847-AE3DA746C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FBF3E-697F-4559-8BF1-D27D0A1A21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7233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DF35D-C301-4B4F-9A09-06D1294C3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827674-4D35-4F8E-93DB-9CFDCE51C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33453-02AF-496F-82A8-B65843BE47DD}" type="datetimeFigureOut">
              <a:rPr lang="en-GB" smtClean="0"/>
              <a:t>04/06/2025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B399A6-CD84-40CE-BB9F-6C11FDC93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166298-08C5-42E2-9180-2E699E24F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FBF3E-697F-4559-8BF1-D27D0A1A21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0469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992334-0A8A-4852-A284-177F2C071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33453-02AF-496F-82A8-B65843BE47DD}" type="datetimeFigureOut">
              <a:rPr lang="en-GB" smtClean="0"/>
              <a:t>04/06/2025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5EF696-0C79-4795-A8E0-BCC03C813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E3703B-12D3-4E36-A127-2921D971F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FBF3E-697F-4559-8BF1-D27D0A1A21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8423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3FB8A-498F-4413-9600-2731D8D4E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C2B49B-65DA-4056-9CEE-D782E27812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1224B8-C227-4EBE-A556-661A7BD0E9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A0B083-959D-4FA5-814C-3C9134F88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33453-02AF-496F-82A8-B65843BE47DD}" type="datetimeFigureOut">
              <a:rPr lang="en-GB" smtClean="0"/>
              <a:t>04/06/2025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4AB8CB-669F-482B-965D-6835F0766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BDD931-5C7C-42C3-8A0B-A889F28D3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FBF3E-697F-4559-8BF1-D27D0A1A21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4678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77881-A8E0-485D-83E6-A08455D63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41061C-DB4C-4A90-A725-BF4DB88CBD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B6CA69-EEE2-4ADB-AD0C-68811AA126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119E0B-8DCB-4F73-8C9E-1502ACB4C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33453-02AF-496F-82A8-B65843BE47DD}" type="datetimeFigureOut">
              <a:rPr lang="en-GB" smtClean="0"/>
              <a:t>04/06/2025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91C3BF-7952-4615-B6FA-4DD8E8A24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F6BC7F-7E97-4A6F-98F3-FDD3509C9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FBF3E-697F-4559-8BF1-D27D0A1A21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6487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BA4BA5-F028-4CCE-9933-F5DEC68CD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72BEE8-B7FC-4238-9CBE-23BA77C167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1297EA-A925-4E25-A16C-DD24CD46AC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33453-02AF-496F-82A8-B65843BE47DD}" type="datetimeFigureOut">
              <a:rPr lang="en-GB" smtClean="0"/>
              <a:t>04/06/2025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85B364-9934-4654-A24B-A6CB62FC70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7FB45F-C7B5-4D0B-A26C-C8359D5C10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DFBF3E-697F-4559-8BF1-D27D0A1A21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5351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ublicdomainpictures.net/en/view-image.php?image=332360&amp;picture=racing-flags-background-checkered-flag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F8D734C-DA3D-4C95-B5F7-5FC04226B31A}"/>
              </a:ext>
            </a:extLst>
          </p:cNvPr>
          <p:cNvSpPr/>
          <p:nvPr/>
        </p:nvSpPr>
        <p:spPr>
          <a:xfrm>
            <a:off x="4032404" y="1240246"/>
            <a:ext cx="3685538" cy="69954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Block Arc 8">
            <a:extLst>
              <a:ext uri="{FF2B5EF4-FFF2-40B4-BE49-F238E27FC236}">
                <a16:creationId xmlns:a16="http://schemas.microsoft.com/office/drawing/2014/main" id="{67554C18-D96A-45B1-BEC5-5D2C2FFDC745}"/>
              </a:ext>
            </a:extLst>
          </p:cNvPr>
          <p:cNvSpPr/>
          <p:nvPr/>
        </p:nvSpPr>
        <p:spPr>
          <a:xfrm rot="5400000">
            <a:off x="6329095" y="1366786"/>
            <a:ext cx="2748526" cy="2485050"/>
          </a:xfrm>
          <a:prstGeom prst="blockArc">
            <a:avLst>
              <a:gd name="adj1" fmla="val 10800000"/>
              <a:gd name="adj2" fmla="val 156513"/>
              <a:gd name="adj3" fmla="val 28217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48D7330-9868-475E-92F2-8071131566F3}"/>
              </a:ext>
            </a:extLst>
          </p:cNvPr>
          <p:cNvSpPr/>
          <p:nvPr/>
        </p:nvSpPr>
        <p:spPr>
          <a:xfrm>
            <a:off x="3188044" y="996538"/>
            <a:ext cx="1268975" cy="1200329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8E4D588-424A-4E08-82E5-B81F9BED257A}"/>
              </a:ext>
            </a:extLst>
          </p:cNvPr>
          <p:cNvSpPr/>
          <p:nvPr/>
        </p:nvSpPr>
        <p:spPr>
          <a:xfrm>
            <a:off x="4032404" y="5325730"/>
            <a:ext cx="4201296" cy="697591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0741CC7-1102-4BFA-8A3E-A5DF4573C7BA}"/>
              </a:ext>
            </a:extLst>
          </p:cNvPr>
          <p:cNvSpPr/>
          <p:nvPr/>
        </p:nvSpPr>
        <p:spPr>
          <a:xfrm>
            <a:off x="2940749" y="79940"/>
            <a:ext cx="5687964" cy="830997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Letter-join Basic 4" panose="02000505000000020003" pitchFamily="50" charset="0"/>
                <a:ea typeface="+mn-ea"/>
                <a:cs typeface="+mn-cs"/>
              </a:rPr>
              <a:t>The Importance of Nature and the Seasons in Religion and Worldviews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84E3B12-036A-4778-B17A-58FBCB2ED16F}"/>
              </a:ext>
            </a:extLst>
          </p:cNvPr>
          <p:cNvSpPr txBox="1"/>
          <p:nvPr/>
        </p:nvSpPr>
        <p:spPr>
          <a:xfrm>
            <a:off x="163359" y="2242649"/>
            <a:ext cx="2632424" cy="378565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tter-join Plus 4" panose="02000505000000020003" pitchFamily="50" charset="0"/>
                <a:ea typeface="+mn-ea"/>
                <a:cs typeface="+mn-cs"/>
              </a:rPr>
              <a:t>What should I already know?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tter-join Plus 4" panose="02000505000000020003" pitchFamily="50" charset="0"/>
                <a:ea typeface="+mn-ea"/>
                <a:cs typeface="+mn-cs"/>
              </a:rPr>
              <a:t>Children should have started to develop an individual’s knowledge and understanding of different religions, beliefs and worldviews which form part of society.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tter-join Plus 4" panose="02000505000000020003" pitchFamily="50" charset="0"/>
                <a:ea typeface="+mn-ea"/>
                <a:cs typeface="+mn-cs"/>
              </a:rPr>
              <a:t>They should be beginning to know about different values and worldviews.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tter-join Plus 4" panose="02000505000000020003" pitchFamily="50" charset="0"/>
                <a:ea typeface="+mn-ea"/>
                <a:cs typeface="+mn-cs"/>
              </a:rPr>
              <a:t>Children should have experience on how to reflect on what they say and how they behave.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etter-join Plus 4" panose="02000505000000020003" pitchFamily="50" charset="0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A7AB8A6-F4D2-4DF3-B36D-317F9DE48F18}"/>
              </a:ext>
            </a:extLst>
          </p:cNvPr>
          <p:cNvSpPr txBox="1"/>
          <p:nvPr/>
        </p:nvSpPr>
        <p:spPr>
          <a:xfrm>
            <a:off x="9198942" y="2471661"/>
            <a:ext cx="2859804" cy="4247317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tter-join Basic 4" panose="02000505000000020003" pitchFamily="50" charset="0"/>
                <a:ea typeface="+mn-ea"/>
                <a:cs typeface="+mn-cs"/>
              </a:rPr>
              <a:t>National Curriculum: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tter-join Plus 4" panose="02000505000000020003" pitchFamily="50" charset="0"/>
                <a:ea typeface="+mn-ea"/>
                <a:cs typeface="+mn-cs"/>
              </a:rPr>
              <a:t>To continue to develop an individual’s knowledge and understanding of the religions and beliefs which form part of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tter-join Plus 4" panose="02000505000000020003" pitchFamily="50" charset="0"/>
                <a:ea typeface="+mn-ea"/>
                <a:cs typeface="+mn-cs"/>
              </a:rPr>
              <a:t>contemporary society.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tter-join Plus 4" panose="02000505000000020003" pitchFamily="50" charset="0"/>
                <a:ea typeface="+mn-ea"/>
                <a:cs typeface="+mn-cs"/>
              </a:rPr>
              <a:t>To continue to inform on children's values and to encourage them to reflect on what they say and how they behave.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tter-join Basic 4" panose="02000505000000020003" pitchFamily="50" charset="0"/>
                <a:ea typeface="+mn-ea"/>
                <a:cs typeface="+mn-cs"/>
              </a:rPr>
              <a:t>To continue to provoke challenging questions about the ultimate meaning and purpose of life,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6FB73B9-A26E-4F8A-83E6-FE6D61F6F05D}"/>
              </a:ext>
            </a:extLst>
          </p:cNvPr>
          <p:cNvSpPr/>
          <p:nvPr/>
        </p:nvSpPr>
        <p:spPr>
          <a:xfrm>
            <a:off x="4065374" y="3277079"/>
            <a:ext cx="3685538" cy="69954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Block Arc 28">
            <a:extLst>
              <a:ext uri="{FF2B5EF4-FFF2-40B4-BE49-F238E27FC236}">
                <a16:creationId xmlns:a16="http://schemas.microsoft.com/office/drawing/2014/main" id="{25ECE812-3557-4496-8858-97C262E76D03}"/>
              </a:ext>
            </a:extLst>
          </p:cNvPr>
          <p:cNvSpPr/>
          <p:nvPr/>
        </p:nvSpPr>
        <p:spPr>
          <a:xfrm rot="16200000">
            <a:off x="2736125" y="3412771"/>
            <a:ext cx="2748526" cy="2485050"/>
          </a:xfrm>
          <a:prstGeom prst="blockArc">
            <a:avLst>
              <a:gd name="adj1" fmla="val 10800000"/>
              <a:gd name="adj2" fmla="val 156513"/>
              <a:gd name="adj3" fmla="val 28217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0A491AC1-AFC2-4026-AFF9-FE313C67A29E}"/>
              </a:ext>
            </a:extLst>
          </p:cNvPr>
          <p:cNvSpPr/>
          <p:nvPr/>
        </p:nvSpPr>
        <p:spPr>
          <a:xfrm>
            <a:off x="3334439" y="1145051"/>
            <a:ext cx="976184" cy="90330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tter-join Basic 4" panose="02000505000000020003" pitchFamily="50" charset="0"/>
                <a:ea typeface="+mn-ea"/>
                <a:cs typeface="+mn-cs"/>
              </a:rPr>
              <a:t>Topic</a:t>
            </a:r>
          </a:p>
        </p:txBody>
      </p:sp>
      <p:sp>
        <p:nvSpPr>
          <p:cNvPr id="31" name="Thought Bubble: Cloud 30">
            <a:extLst>
              <a:ext uri="{FF2B5EF4-FFF2-40B4-BE49-F238E27FC236}">
                <a16:creationId xmlns:a16="http://schemas.microsoft.com/office/drawing/2014/main" id="{1A6207CB-0AD1-4D8F-8ACF-D06769F17C34}"/>
              </a:ext>
            </a:extLst>
          </p:cNvPr>
          <p:cNvSpPr/>
          <p:nvPr/>
        </p:nvSpPr>
        <p:spPr>
          <a:xfrm>
            <a:off x="8672442" y="-37214"/>
            <a:ext cx="3685539" cy="2279863"/>
          </a:xfrm>
          <a:prstGeom prst="cloudCallout">
            <a:avLst>
              <a:gd name="adj1" fmla="val -38575"/>
              <a:gd name="adj2" fmla="val 53538"/>
            </a:avLst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etter-join Plus 4" panose="02000505000000020003" pitchFamily="50" charset="0"/>
                <a:ea typeface="+mn-ea"/>
                <a:cs typeface="+mn-cs"/>
              </a:rPr>
              <a:t>I wonder why nature and the seasons are significant for religion and worldviews? 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8862D29E-395B-4953-821B-CFB8FB24506B}"/>
              </a:ext>
            </a:extLst>
          </p:cNvPr>
          <p:cNvSpPr/>
          <p:nvPr/>
        </p:nvSpPr>
        <p:spPr>
          <a:xfrm>
            <a:off x="8050205" y="5187283"/>
            <a:ext cx="988268" cy="974483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57F995B-BFE5-4CA5-BE32-D3C5F218FB39}"/>
              </a:ext>
            </a:extLst>
          </p:cNvPr>
          <p:cNvSpPr txBox="1"/>
          <p:nvPr/>
        </p:nvSpPr>
        <p:spPr>
          <a:xfrm>
            <a:off x="105029" y="134162"/>
            <a:ext cx="2741833" cy="2031325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tter-join Basic 4" panose="02000505000000020003" pitchFamily="50" charset="0"/>
                <a:ea typeface="+mn-ea"/>
                <a:cs typeface="+mn-cs"/>
              </a:rPr>
              <a:t>My learning road map: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etter-join Basic 4" panose="02000505000000020003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tter-join Basic 4" panose="02000505000000020003" pitchFamily="50" charset="0"/>
                <a:ea typeface="+mn-ea"/>
                <a:cs typeface="+mn-cs"/>
              </a:rPr>
              <a:t>What I will know and understand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etter-join Basic 4" panose="02000505000000020003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tter-join Basic 4" panose="02000505000000020003" pitchFamily="50" charset="0"/>
                <a:ea typeface="+mn-ea"/>
                <a:cs typeface="+mn-cs"/>
              </a:rPr>
              <a:t>How I will show that I know it 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116AC24-6146-4422-A802-6661EE58DC16}"/>
              </a:ext>
            </a:extLst>
          </p:cNvPr>
          <p:cNvSpPr/>
          <p:nvPr/>
        </p:nvSpPr>
        <p:spPr>
          <a:xfrm>
            <a:off x="1347554" y="996538"/>
            <a:ext cx="221754" cy="2503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3813ACD-5F4C-4070-93C1-BEA0F5EC6ACC}"/>
              </a:ext>
            </a:extLst>
          </p:cNvPr>
          <p:cNvSpPr/>
          <p:nvPr/>
        </p:nvSpPr>
        <p:spPr>
          <a:xfrm>
            <a:off x="976167" y="1821280"/>
            <a:ext cx="221754" cy="25039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EA62DD1-1D32-453E-8A34-A90FD6BB70EA}"/>
              </a:ext>
            </a:extLst>
          </p:cNvPr>
          <p:cNvSpPr txBox="1"/>
          <p:nvPr/>
        </p:nvSpPr>
        <p:spPr>
          <a:xfrm>
            <a:off x="4442687" y="1232931"/>
            <a:ext cx="16533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etter-join Plus 4" panose="02000505000000020003" pitchFamily="50" charset="0"/>
                <a:ea typeface="+mn-ea"/>
                <a:cs typeface="+mn-cs"/>
              </a:rPr>
              <a:t>Lesson 1. Why might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etter-join Plus 4" panose="02000505000000020003" pitchFamily="50" charset="0"/>
                <a:ea typeface="+mn-ea"/>
                <a:cs typeface="+mn-cs"/>
              </a:rPr>
              <a:t>nature and the seasons be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etter-join Plus 4" panose="02000505000000020003" pitchFamily="50" charset="0"/>
                <a:ea typeface="+mn-ea"/>
                <a:cs typeface="+mn-cs"/>
              </a:rPr>
              <a:t>important in religion and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etter-join Plus 4" panose="02000505000000020003" pitchFamily="50" charset="0"/>
                <a:ea typeface="+mn-ea"/>
                <a:cs typeface="+mn-cs"/>
              </a:rPr>
              <a:t>worldviews?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03C839-8E76-4B83-A8BC-17FE58781F33}"/>
              </a:ext>
            </a:extLst>
          </p:cNvPr>
          <p:cNvSpPr txBox="1"/>
          <p:nvPr/>
        </p:nvSpPr>
        <p:spPr>
          <a:xfrm>
            <a:off x="4682275" y="3319993"/>
            <a:ext cx="31571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etter-join Plus 4" panose="02000505000000020003" pitchFamily="50" charset="0"/>
                <a:ea typeface="+mn-ea"/>
                <a:cs typeface="+mn-cs"/>
              </a:rPr>
              <a:t>Lesson 3. How have nature and  the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etter-join Plus 4" panose="02000505000000020003" pitchFamily="50" charset="0"/>
                <a:ea typeface="+mn-ea"/>
                <a:cs typeface="+mn-cs"/>
              </a:rPr>
              <a:t>seasons been central to Christian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etter-join Plus 4" panose="02000505000000020003" pitchFamily="50" charset="0"/>
                <a:ea typeface="+mn-ea"/>
                <a:cs typeface="+mn-cs"/>
              </a:rPr>
              <a:t>worldviews?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etter-join Plus 4" panose="02000505000000020003" pitchFamily="50" charset="0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9DDF04E-28B3-46E0-9B73-CB9A38E87257}"/>
              </a:ext>
            </a:extLst>
          </p:cNvPr>
          <p:cNvSpPr txBox="1"/>
          <p:nvPr/>
        </p:nvSpPr>
        <p:spPr>
          <a:xfrm>
            <a:off x="6228065" y="1287893"/>
            <a:ext cx="2233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etter-join Plus 4" panose="02000505000000020003" pitchFamily="50" charset="0"/>
                <a:ea typeface="+mn-ea"/>
                <a:cs typeface="+mn-cs"/>
              </a:rPr>
              <a:t>Lesson 2. Are nature and the seasons important for those with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etter-join Plus 4" panose="02000505000000020003" pitchFamily="50" charset="0"/>
                <a:ea typeface="+mn-ea"/>
                <a:cs typeface="+mn-cs"/>
              </a:rPr>
              <a:t>non-religious worldviews?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1AF8B5F-31C0-416E-9302-0E729C9D9BC8}"/>
              </a:ext>
            </a:extLst>
          </p:cNvPr>
          <p:cNvSpPr/>
          <p:nvPr/>
        </p:nvSpPr>
        <p:spPr>
          <a:xfrm>
            <a:off x="2866721" y="2208838"/>
            <a:ext cx="2599550" cy="40011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Letter-join Plus 4" panose="02000505000000020003" pitchFamily="50" charset="0"/>
                <a:ea typeface="+mn-ea"/>
                <a:cs typeface="+mn-cs"/>
              </a:rPr>
              <a:t>1. I know ways that nature and the seasons  may be important in religion and worldviews.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33AB9D8-B70B-4891-AE5F-196457FFD7FE}"/>
              </a:ext>
            </a:extLst>
          </p:cNvPr>
          <p:cNvSpPr/>
          <p:nvPr/>
        </p:nvSpPr>
        <p:spPr>
          <a:xfrm>
            <a:off x="5526759" y="2091062"/>
            <a:ext cx="2485050" cy="1015663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Letter-join Plus 4" panose="02000505000000020003" pitchFamily="50" charset="0"/>
                <a:ea typeface="+mn-ea"/>
                <a:cs typeface="+mn-cs"/>
              </a:rPr>
              <a:t>2. I know that routine and repetition are often important to worldviews and can be observed (e.g. the cycle of festivals, the routine of ritual).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Letter-join Plus 4" panose="02000505000000020003" pitchFamily="50" charset="0"/>
                <a:ea typeface="+mn-ea"/>
                <a:cs typeface="+mn-cs"/>
              </a:rPr>
              <a:t>I know that pattern and place are often central to worldviews and can be studied via observation.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01651E6-4091-4720-A0CF-16C81623B6AC}"/>
              </a:ext>
            </a:extLst>
          </p:cNvPr>
          <p:cNvSpPr/>
          <p:nvPr/>
        </p:nvSpPr>
        <p:spPr>
          <a:xfrm>
            <a:off x="4219808" y="4129074"/>
            <a:ext cx="3343320" cy="1015663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Letter-join Plus 4" panose="02000505000000020003" pitchFamily="50" charset="0"/>
                <a:ea typeface="+mn-ea"/>
                <a:cs typeface="+mn-cs"/>
              </a:rPr>
              <a:t>3. I know that interviewing individuals is a good way to find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Letter-join Plus 4" panose="02000505000000020003" pitchFamily="50" charset="0"/>
                <a:ea typeface="+mn-ea"/>
                <a:cs typeface="+mn-cs"/>
              </a:rPr>
              <a:t>out about their worldviews and the beliefs, values and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Letter-join Plus 4" panose="02000505000000020003" pitchFamily="50" charset="0"/>
                <a:ea typeface="+mn-ea"/>
                <a:cs typeface="+mn-cs"/>
              </a:rPr>
              <a:t>practices central to them.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Letter-join Plus 4" panose="02000505000000020003" pitchFamily="50" charset="0"/>
                <a:ea typeface="+mn-ea"/>
                <a:cs typeface="+mn-cs"/>
              </a:rPr>
              <a:t>I know that place and time may influence the beliefs and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Letter-join Plus 4" panose="02000505000000020003" pitchFamily="50" charset="0"/>
                <a:ea typeface="+mn-ea"/>
                <a:cs typeface="+mn-cs"/>
              </a:rPr>
              <a:t>practices of those with religious and non-religious worldviews (e.g. Christians now and in the past and Christians in the future).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DF32EC8-C0C9-4994-9D8C-1C60C404B73A}"/>
              </a:ext>
            </a:extLst>
          </p:cNvPr>
          <p:cNvSpPr/>
          <p:nvPr/>
        </p:nvSpPr>
        <p:spPr>
          <a:xfrm>
            <a:off x="4284098" y="6078821"/>
            <a:ext cx="3766107" cy="707886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Letter-join Plus 4" panose="02000505000000020003" pitchFamily="50" charset="0"/>
                <a:ea typeface="+mn-ea"/>
                <a:cs typeface="+mn-cs"/>
              </a:rPr>
              <a:t>4. I know that interviewing individuals can reveal aspects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Letter-join Plus 4" panose="02000505000000020003" pitchFamily="50" charset="0"/>
                <a:ea typeface="+mn-ea"/>
                <a:cs typeface="+mn-cs"/>
              </a:rPr>
              <a:t>of a worldview otherwise unseen and demonstrate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Letter-join Plus 4" panose="02000505000000020003" pitchFamily="50" charset="0"/>
                <a:ea typeface="+mn-ea"/>
                <a:cs typeface="+mn-cs"/>
              </a:rPr>
              <a:t>how people’s lived experiences might differ from one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Letter-join Plus 4" panose="02000505000000020003" pitchFamily="50" charset="0"/>
                <a:ea typeface="+mn-ea"/>
                <a:cs typeface="+mn-cs"/>
              </a:rPr>
              <a:t>another, even if they identify as being from the same religion/worldview.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54EDB4D-B8EA-4BF2-8DB3-31CF786E1AFA}"/>
              </a:ext>
            </a:extLst>
          </p:cNvPr>
          <p:cNvSpPr txBox="1"/>
          <p:nvPr/>
        </p:nvSpPr>
        <p:spPr>
          <a:xfrm>
            <a:off x="4724769" y="5374992"/>
            <a:ext cx="22639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etter-join Plus 4" panose="02000505000000020003" pitchFamily="50" charset="0"/>
                <a:ea typeface="+mn-ea"/>
                <a:cs typeface="+mn-cs"/>
              </a:rPr>
              <a:t>Lesson 4. How do nature and the seasons  shape Jewish and Muslim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etter-join Plus 4" panose="02000505000000020003" pitchFamily="50" charset="0"/>
                <a:ea typeface="+mn-ea"/>
                <a:cs typeface="+mn-cs"/>
              </a:rPr>
              <a:t>worldviews?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etter-join Plus 4" panose="02000505000000020003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533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DACBC21-F1BE-472E-A2A4-3098B226693B}"/>
              </a:ext>
            </a:extLst>
          </p:cNvPr>
          <p:cNvCxnSpPr/>
          <p:nvPr/>
        </p:nvCxnSpPr>
        <p:spPr>
          <a:xfrm>
            <a:off x="5972432" y="179173"/>
            <a:ext cx="0" cy="63637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07A04AC1-8794-4FD1-8376-91B82D66E2AC}"/>
              </a:ext>
            </a:extLst>
          </p:cNvPr>
          <p:cNvSpPr txBox="1"/>
          <p:nvPr/>
        </p:nvSpPr>
        <p:spPr>
          <a:xfrm>
            <a:off x="401594" y="247135"/>
            <a:ext cx="5447257" cy="6463308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tter-join Plus 4" panose="02000505000000020003" pitchFamily="50" charset="0"/>
                <a:ea typeface="+mn-ea"/>
                <a:cs typeface="+mn-cs"/>
              </a:rPr>
              <a:t>Vocabulary that I will learn and use during this unit of work: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etter-join Basic 4" panose="02000505000000020003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etter-join Basic 4" panose="02000505000000020003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etter-join Basic 4" panose="02000505000000020003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etter-join Basic 4" panose="02000505000000020003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etter-join Basic 4" panose="02000505000000020003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etter-join Basic 4" panose="02000505000000020003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etter-join Basic 4" panose="02000505000000020003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etter-join Basic 4" panose="02000505000000020003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etter-join Basic 4" panose="02000505000000020003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etter-join Basic 4" panose="02000505000000020003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etter-join Basic 4" panose="02000505000000020003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etter-join Basic 4" panose="02000505000000020003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etter-join Basic 4" panose="02000505000000020003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etter-join Basic 4" panose="02000505000000020003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etter-join Basic 4" panose="02000505000000020003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etter-join Basic 4" panose="02000505000000020003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etter-join Basic 4" panose="02000505000000020003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etter-join Basic 4" panose="02000505000000020003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etter-join Basic 4" panose="02000505000000020003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etter-join Basic 4" panose="02000505000000020003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etter-join Basic 4" panose="02000505000000020003" pitchFamily="50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AE0E030-2BEE-453B-9831-A56973FC0D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06582" y="1514737"/>
            <a:ext cx="5737202" cy="40187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878B50A-F23D-4966-8DD9-1453C0F159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1" y="247134"/>
            <a:ext cx="3239386" cy="215542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326BAE7-B22E-4953-BB4F-6A91A2B818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6915" y="179173"/>
            <a:ext cx="2530969" cy="17825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8C5ED4D-00A2-4CAB-A698-2AF05643E7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99863" y="4025307"/>
            <a:ext cx="1743607" cy="13229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B57C4F4-DF86-4E6A-B54E-05CC69ACCE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9569" y="2548779"/>
            <a:ext cx="2840982" cy="13351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FA0D25D-A5DA-4DAA-AF19-78F0B8FD1A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58955" y="2127748"/>
            <a:ext cx="2511770" cy="120711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1C270C5-E7C4-44DA-8F57-AFE6D40837F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67052" y="3361038"/>
            <a:ext cx="1766037" cy="239965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6773340-7DF4-44E2-B3EC-D990B5FAD28D}"/>
              </a:ext>
            </a:extLst>
          </p:cNvPr>
          <p:cNvSpPr txBox="1"/>
          <p:nvPr/>
        </p:nvSpPr>
        <p:spPr>
          <a:xfrm>
            <a:off x="10113832" y="5852042"/>
            <a:ext cx="21018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tter-join Plus 4" panose="02000505000000020003" pitchFamily="50" charset="0"/>
                <a:ea typeface="+mn-ea"/>
                <a:cs typeface="+mn-cs"/>
              </a:rPr>
              <a:t>Kala – The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tter-join Plus 4" panose="02000505000000020003" pitchFamily="50" charset="0"/>
                <a:ea typeface="+mn-ea"/>
                <a:cs typeface="+mn-cs"/>
              </a:rPr>
              <a:t>Hindu personification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tter-join Plus 4" panose="02000505000000020003" pitchFamily="50" charset="0"/>
                <a:ea typeface="+mn-ea"/>
                <a:cs typeface="+mn-cs"/>
              </a:rPr>
              <a:t>of time.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A170254-BB9C-4F1E-A63B-6B26FD85E74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6452" y="4135744"/>
            <a:ext cx="1930841" cy="148355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D48EACC-0122-41B6-B98F-94975D4F9107}"/>
              </a:ext>
            </a:extLst>
          </p:cNvPr>
          <p:cNvSpPr/>
          <p:nvPr/>
        </p:nvSpPr>
        <p:spPr>
          <a:xfrm>
            <a:off x="6012551" y="5760691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tter-join Plus 4" panose="02000505000000020003" pitchFamily="50" charset="0"/>
                <a:ea typeface="+mn-ea"/>
                <a:cs typeface="+mn-cs"/>
              </a:rPr>
              <a:t>Ramadan -Muslims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tter-join Plus 4" panose="02000505000000020003" pitchFamily="50" charset="0"/>
                <a:ea typeface="+mn-ea"/>
                <a:cs typeface="+mn-cs"/>
              </a:rPr>
              <a:t>celebration observed with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tter-join Plus 4" panose="02000505000000020003" pitchFamily="50" charset="0"/>
                <a:ea typeface="+mn-ea"/>
                <a:cs typeface="+mn-cs"/>
              </a:rPr>
              <a:t>fasting from dawn 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tter-join Plus 4" panose="02000505000000020003" pitchFamily="50" charset="0"/>
                <a:ea typeface="+mn-ea"/>
                <a:cs typeface="+mn-cs"/>
              </a:rPr>
              <a:t>to sunset.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etter-join Plus 4" panose="02000505000000020003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83656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432</Words>
  <Application>Microsoft Office PowerPoint</Application>
  <PresentationFormat>Widescreen</PresentationFormat>
  <Paragraphs>67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Letter-join Basic 4</vt:lpstr>
      <vt:lpstr>Letter-join Plus 4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Lisa Greenhalgh</dc:creator>
  <cp:lastModifiedBy>Lisa Greenhalgh</cp:lastModifiedBy>
  <cp:revision>1</cp:revision>
  <dcterms:created xsi:type="dcterms:W3CDTF">2025-06-04T11:34:22Z</dcterms:created>
  <dcterms:modified xsi:type="dcterms:W3CDTF">2025-06-04T11:35:08Z</dcterms:modified>
</cp:coreProperties>
</file>