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840C5-DCB0-492D-8413-6A483D270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A5808-4847-42BA-AF63-A1380D178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C89B6-01B6-46D9-BD1D-7F52B827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547AE-9B2E-4D9A-9D5C-1CD45F76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33261-A70A-4631-BE00-A37A6412C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2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04872-276B-4248-8008-D81BC8B3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EF600D-044E-4E63-A97F-6F194C6FF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E1123-94EE-42D1-ADF9-CD6F1E15A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DC652-B390-4C53-85AC-B2C07EAB0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4D61-CFAC-4DEC-AFB6-1CD6F2FF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13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39D909-0760-49DF-AC54-F512A9081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D42697-C65E-44B1-B8F8-4B44B2BA8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98A36-60A3-453B-95BF-D979B29E0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58917-6400-4F8D-8AAC-DE4865645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B135F-1A01-4AFA-B15E-FAAF926B0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79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28028-8C41-4866-9419-6820DF6E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D06B5-3B66-4D36-B960-20A6B4E04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04FC9-DAB5-4377-97C9-458AF5EAE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266F1-F881-464D-8093-43CBDACC4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B1E57-D085-44FA-93E1-5C8460ED0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63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A909D-6453-4D91-9639-AA5AA7AA8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64608-4CD3-4508-A4C8-657423241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AB953-38FF-48E8-BFFB-22EF55F3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5E190-EA32-4429-97CE-77587AC0C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EE611-92DC-4103-BFCB-8843CBF8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17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5786C-7659-42AE-8B43-79E8E536A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5AE0D-FFA5-4DA3-8D75-9F2879CD9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5497E-487C-46F8-9D2B-2A25BAED1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AB48E-36E6-4E95-A142-00D5DAE0A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E80A4-24A6-4958-80A4-03030597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81E3D-A89A-4DE4-BF5A-35DDA0FB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28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673B2-BAA2-4B45-87CF-C7BFAD3F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7CE4A-C00A-427C-8BAE-58C7C6566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68925-25F4-49E8-8B6D-7C902DBC8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B397E-A03D-4DAE-A81B-602DD4275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0068EF-1E41-4C67-B035-BB7C05166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39C72-18E2-483E-8669-B7657F54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B0D16A-F34E-4E4B-B690-50510AC21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11CA2E-701C-4279-80EF-6603520C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94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C3FBB-3749-46DE-80A0-1EF68222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E4012-70FC-4E20-A8C1-077A2AE38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3C4DE8-E76B-4771-90F7-66BC177C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4EABF5-F648-4269-B18E-0F3738C7E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06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A5428-A989-4C68-B7CE-72F8AF876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357E2-0638-4789-8CF7-2B47DFDD4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0981F-8FE1-4262-8563-6E2C2D9EA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23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67336-100A-4AA7-B88B-B48FD51F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D03A3-FC41-441F-9194-A1F6BABA0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ABF8C-22F5-4249-8E3B-511022BE6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52254-54FF-444E-B2BD-97DB54F6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E60FFD-86DE-47BE-93B4-F62F1FF5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A3207-7FF7-44F5-8901-E84D54A7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59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71667-BD72-4B24-8668-B8DF28C1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6BADC-1223-4E1D-83DC-CDF073944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D195F9-CFC2-42F0-A623-1ED332105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AB9AF-AE7D-45CB-9CB5-02E0B350A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46057-5C02-46E3-A46E-905EC69B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D427D-35BF-4179-ABB0-B5033597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50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88D417-A17D-4272-A1F6-F9B7F5D3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1FECD-A4FD-4B1C-8795-C62EB7E3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21778-D877-4372-93CD-52D86F3F9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B89E-5C3A-4EE1-9F73-AF196D20F06D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B7C03-BBE6-42B3-974A-7F190756F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A3A9C-2F83-4839-85DD-4B0BAB1F7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65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332360&amp;picture=racing-flags-background-checkered-fla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8D734C-DA3D-4C95-B5F7-5FC04226B31A}"/>
              </a:ext>
            </a:extLst>
          </p:cNvPr>
          <p:cNvSpPr/>
          <p:nvPr/>
        </p:nvSpPr>
        <p:spPr>
          <a:xfrm>
            <a:off x="4065374" y="1246930"/>
            <a:ext cx="3685538" cy="6995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67554C18-D96A-45B1-BEC5-5D2C2FFDC745}"/>
              </a:ext>
            </a:extLst>
          </p:cNvPr>
          <p:cNvSpPr/>
          <p:nvPr/>
        </p:nvSpPr>
        <p:spPr>
          <a:xfrm rot="5400000">
            <a:off x="6360720" y="1378668"/>
            <a:ext cx="2748526" cy="2485050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48D7330-9868-475E-92F2-8071131566F3}"/>
              </a:ext>
            </a:extLst>
          </p:cNvPr>
          <p:cNvSpPr/>
          <p:nvPr/>
        </p:nvSpPr>
        <p:spPr>
          <a:xfrm>
            <a:off x="3188044" y="996538"/>
            <a:ext cx="1268975" cy="120032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E4D588-424A-4E08-82E5-B81F9BED257A}"/>
              </a:ext>
            </a:extLst>
          </p:cNvPr>
          <p:cNvSpPr/>
          <p:nvPr/>
        </p:nvSpPr>
        <p:spPr>
          <a:xfrm>
            <a:off x="4065374" y="5338516"/>
            <a:ext cx="4201296" cy="69759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741CC7-1102-4BFA-8A3E-A5DF4573C7BA}"/>
              </a:ext>
            </a:extLst>
          </p:cNvPr>
          <p:cNvSpPr/>
          <p:nvPr/>
        </p:nvSpPr>
        <p:spPr>
          <a:xfrm>
            <a:off x="2795783" y="62781"/>
            <a:ext cx="6335335" cy="5232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Letter-join Basic 4" panose="02000505000000020003" pitchFamily="50" charset="0"/>
              </a:rPr>
              <a:t>Worldviews, Art and Architecture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Letter-join Basic 4" panose="02000505000000020003" pitchFamily="50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4E3B12-036A-4778-B17A-58FBCB2ED16F}"/>
              </a:ext>
            </a:extLst>
          </p:cNvPr>
          <p:cNvSpPr txBox="1"/>
          <p:nvPr/>
        </p:nvSpPr>
        <p:spPr>
          <a:xfrm>
            <a:off x="163359" y="2242649"/>
            <a:ext cx="2632424" cy="35394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u="sng" dirty="0">
                <a:latin typeface="Letter-join Plus 4" panose="02000505000000020003" pitchFamily="50" charset="0"/>
              </a:rPr>
              <a:t>What should I already know?</a:t>
            </a:r>
          </a:p>
          <a:p>
            <a:r>
              <a:rPr lang="en-GB" sz="1600" dirty="0">
                <a:latin typeface="Letter-join Plus 4" panose="02000505000000020003" pitchFamily="50" charset="0"/>
              </a:rPr>
              <a:t>Children should have started to develop an individual’s knowledge and understanding of different religions, beliefs and worldviews which form part of society. </a:t>
            </a:r>
          </a:p>
          <a:p>
            <a:r>
              <a:rPr lang="en-GB" sz="1600" dirty="0">
                <a:latin typeface="Letter-join Plus 4" panose="02000505000000020003" pitchFamily="50" charset="0"/>
              </a:rPr>
              <a:t>They should be beginning to know about different values and worldviews.</a:t>
            </a:r>
          </a:p>
          <a:p>
            <a:r>
              <a:rPr lang="en-GB" sz="1600" dirty="0">
                <a:latin typeface="Letter-join Plus 4" panose="02000505000000020003" pitchFamily="50" charset="0"/>
              </a:rPr>
              <a:t>Children should have experience on how to reflect on what they say and how they behave.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7AB8A6-F4D2-4DF3-B36D-317F9DE48F18}"/>
              </a:ext>
            </a:extLst>
          </p:cNvPr>
          <p:cNvSpPr txBox="1"/>
          <p:nvPr/>
        </p:nvSpPr>
        <p:spPr>
          <a:xfrm>
            <a:off x="9198942" y="2471661"/>
            <a:ext cx="2859804" cy="424731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Letter-join Basic 4" panose="02000505000000020003" pitchFamily="50" charset="0"/>
              </a:rPr>
              <a:t>National Curriculum: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To continue to develop an individual’s knowledge and understanding of the religions and beliefs which form part of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contemporary society. 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To continue to inform on children's values and to encourage them to reflect on what they say and how they behave.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To continue to provoke challenging questions about the ultimate meaning and purpose of life,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B73B9-A26E-4F8A-83E6-FE6D61F6F05D}"/>
              </a:ext>
            </a:extLst>
          </p:cNvPr>
          <p:cNvSpPr/>
          <p:nvPr/>
        </p:nvSpPr>
        <p:spPr>
          <a:xfrm>
            <a:off x="4052495" y="3290300"/>
            <a:ext cx="3685538" cy="6995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9" name="Block Arc 28">
            <a:extLst>
              <a:ext uri="{FF2B5EF4-FFF2-40B4-BE49-F238E27FC236}">
                <a16:creationId xmlns:a16="http://schemas.microsoft.com/office/drawing/2014/main" id="{25ECE812-3557-4496-8858-97C262E76D03}"/>
              </a:ext>
            </a:extLst>
          </p:cNvPr>
          <p:cNvSpPr/>
          <p:nvPr/>
        </p:nvSpPr>
        <p:spPr>
          <a:xfrm rot="16200000">
            <a:off x="2736125" y="3412771"/>
            <a:ext cx="2748526" cy="2485050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A491AC1-AFC2-4026-AFF9-FE313C67A29E}"/>
              </a:ext>
            </a:extLst>
          </p:cNvPr>
          <p:cNvSpPr/>
          <p:nvPr/>
        </p:nvSpPr>
        <p:spPr>
          <a:xfrm>
            <a:off x="3334439" y="1145051"/>
            <a:ext cx="976184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Letter-join Basic 4" panose="02000505000000020003" pitchFamily="50" charset="0"/>
              </a:rPr>
              <a:t>Topic</a:t>
            </a:r>
          </a:p>
        </p:txBody>
      </p:sp>
      <p:sp>
        <p:nvSpPr>
          <p:cNvPr id="31" name="Thought Bubble: Cloud 30">
            <a:extLst>
              <a:ext uri="{FF2B5EF4-FFF2-40B4-BE49-F238E27FC236}">
                <a16:creationId xmlns:a16="http://schemas.microsoft.com/office/drawing/2014/main" id="{1A6207CB-0AD1-4D8F-8ACF-D06769F17C34}"/>
              </a:ext>
            </a:extLst>
          </p:cNvPr>
          <p:cNvSpPr/>
          <p:nvPr/>
        </p:nvSpPr>
        <p:spPr>
          <a:xfrm>
            <a:off x="8100354" y="0"/>
            <a:ext cx="4037095" cy="2165487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Letter-join Plus 4" panose="02000505000000020003" pitchFamily="50" charset="0"/>
              </a:rPr>
              <a:t>I wonder how religion and worldviews are shaped and </a:t>
            </a:r>
          </a:p>
          <a:p>
            <a:pPr algn="ctr"/>
            <a:r>
              <a:rPr lang="en-GB" dirty="0">
                <a:latin typeface="Letter-join Plus 4" panose="02000505000000020003" pitchFamily="50" charset="0"/>
              </a:rPr>
              <a:t>expressed through art and </a:t>
            </a:r>
          </a:p>
          <a:p>
            <a:pPr algn="ctr"/>
            <a:r>
              <a:rPr lang="en-GB" dirty="0">
                <a:latin typeface="Letter-join Plus 4" panose="02000505000000020003" pitchFamily="50" charset="0"/>
              </a:rPr>
              <a:t>architecture?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862D29E-395B-4953-821B-CFB8FB24506B}"/>
              </a:ext>
            </a:extLst>
          </p:cNvPr>
          <p:cNvSpPr/>
          <p:nvPr/>
        </p:nvSpPr>
        <p:spPr>
          <a:xfrm>
            <a:off x="7974354" y="5122392"/>
            <a:ext cx="988268" cy="97448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7F995B-BFE5-4CA5-BE32-D3C5F218FB39}"/>
              </a:ext>
            </a:extLst>
          </p:cNvPr>
          <p:cNvSpPr txBox="1"/>
          <p:nvPr/>
        </p:nvSpPr>
        <p:spPr>
          <a:xfrm>
            <a:off x="105029" y="134162"/>
            <a:ext cx="2741833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Letter-join Basic 4" panose="02000505000000020003" pitchFamily="50" charset="0"/>
              </a:rPr>
              <a:t>My learning road map:</a:t>
            </a: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r>
              <a:rPr lang="en-GB" dirty="0">
                <a:latin typeface="Letter-join Basic 4" panose="02000505000000020003" pitchFamily="50" charset="0"/>
              </a:rPr>
              <a:t>What I will know and understand </a:t>
            </a:r>
          </a:p>
          <a:p>
            <a:endParaRPr lang="en-GB" dirty="0">
              <a:latin typeface="Letter-join Basic 4" panose="02000505000000020003" pitchFamily="50" charset="0"/>
            </a:endParaRPr>
          </a:p>
          <a:p>
            <a:r>
              <a:rPr lang="en-GB" dirty="0">
                <a:latin typeface="Letter-join Basic 4" panose="02000505000000020003" pitchFamily="50" charset="0"/>
              </a:rPr>
              <a:t>How I will show that I know it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16AC24-6146-4422-A802-6661EE58DC16}"/>
              </a:ext>
            </a:extLst>
          </p:cNvPr>
          <p:cNvSpPr/>
          <p:nvPr/>
        </p:nvSpPr>
        <p:spPr>
          <a:xfrm>
            <a:off x="1347554" y="996538"/>
            <a:ext cx="221754" cy="250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3813ACD-5F4C-4070-93C1-BEA0F5EC6ACC}"/>
              </a:ext>
            </a:extLst>
          </p:cNvPr>
          <p:cNvSpPr/>
          <p:nvPr/>
        </p:nvSpPr>
        <p:spPr>
          <a:xfrm>
            <a:off x="976167" y="1821280"/>
            <a:ext cx="221754" cy="2503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A62DD1-1D32-453E-8A34-A90FD6BB70EA}"/>
              </a:ext>
            </a:extLst>
          </p:cNvPr>
          <p:cNvSpPr txBox="1"/>
          <p:nvPr/>
        </p:nvSpPr>
        <p:spPr>
          <a:xfrm>
            <a:off x="4459863" y="1262489"/>
            <a:ext cx="3156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1 Can religion and 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worldviews be shared  with other people 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through art and  architecture?.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626FF3-5DFE-4B99-99C2-C5A9D7494DEC}"/>
              </a:ext>
            </a:extLst>
          </p:cNvPr>
          <p:cNvSpPr txBox="1"/>
          <p:nvPr/>
        </p:nvSpPr>
        <p:spPr>
          <a:xfrm>
            <a:off x="5718676" y="5456478"/>
            <a:ext cx="2381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5  How do sacred buildings invite movement of the body?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03C839-8E76-4B83-A8BC-17FE58781F33}"/>
              </a:ext>
            </a:extLst>
          </p:cNvPr>
          <p:cNvSpPr txBox="1"/>
          <p:nvPr/>
        </p:nvSpPr>
        <p:spPr>
          <a:xfrm>
            <a:off x="3398111" y="3418000"/>
            <a:ext cx="3157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3  How are ideas about Allah  represented in Islamic art &amp; architecture?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DDF04E-28B3-46E0-9B73-CB9A38E87257}"/>
              </a:ext>
            </a:extLst>
          </p:cNvPr>
          <p:cNvSpPr txBox="1"/>
          <p:nvPr/>
        </p:nvSpPr>
        <p:spPr>
          <a:xfrm>
            <a:off x="6592388" y="3394031"/>
            <a:ext cx="1911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2 Can a building 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represent a theological idea?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AF8B5F-31C0-416E-9302-0E729C9D9BC8}"/>
              </a:ext>
            </a:extLst>
          </p:cNvPr>
          <p:cNvSpPr/>
          <p:nvPr/>
        </p:nvSpPr>
        <p:spPr>
          <a:xfrm>
            <a:off x="2993598" y="2203256"/>
            <a:ext cx="2807544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1. I know now that the time and place of a religious artist will be evident in their art work.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religious art can represent </a:t>
            </a:r>
            <a:r>
              <a:rPr lang="en-GB" sz="1000">
                <a:solidFill>
                  <a:srgbClr val="00B050"/>
                </a:solidFill>
                <a:latin typeface="Letter-join Plus 4" panose="02000505000000020003" pitchFamily="50" charset="0"/>
              </a:rPr>
              <a:t>beliefs in pictorial </a:t>
            </a:r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form.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religious artists can represent the same 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religious beliefs but in diverse ways.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3AB9D8-B70B-4891-AE5F-196457FFD7FE}"/>
              </a:ext>
            </a:extLst>
          </p:cNvPr>
          <p:cNvSpPr/>
          <p:nvPr/>
        </p:nvSpPr>
        <p:spPr>
          <a:xfrm>
            <a:off x="5848230" y="2129513"/>
            <a:ext cx="2449109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2. I know that religious art and architecture can hold theological and spiritual significance.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the time and place of a religious building can influence the architecture.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01651E6-4091-4720-A0CF-16C81623B6AC}"/>
              </a:ext>
            </a:extLst>
          </p:cNvPr>
          <p:cNvSpPr/>
          <p:nvPr/>
        </p:nvSpPr>
        <p:spPr>
          <a:xfrm>
            <a:off x="5893249" y="4064047"/>
            <a:ext cx="3231502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3.  I know that patterns and stylised writing can also be used to convey important theological ideas, as is the case in Islam.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F32EC8-C0C9-4994-9D8C-1C60C404B73A}"/>
              </a:ext>
            </a:extLst>
          </p:cNvPr>
          <p:cNvSpPr/>
          <p:nvPr/>
        </p:nvSpPr>
        <p:spPr>
          <a:xfrm>
            <a:off x="3720774" y="4191977"/>
            <a:ext cx="2138382" cy="8617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4. I know that theological and spiritual ideas can be experienced communicated 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through dance.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dance can offer individuals 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a spiritual experience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4EDB4D-B8EA-4BF2-8DB3-31CF786E1AFA}"/>
              </a:ext>
            </a:extLst>
          </p:cNvPr>
          <p:cNvSpPr txBox="1"/>
          <p:nvPr/>
        </p:nvSpPr>
        <p:spPr>
          <a:xfrm>
            <a:off x="3469577" y="5378800"/>
            <a:ext cx="2138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4 Can dance 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represent religious ideas?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26BD193-1333-49F8-9938-A94E60BC0E67}"/>
              </a:ext>
            </a:extLst>
          </p:cNvPr>
          <p:cNvSpPr/>
          <p:nvPr/>
        </p:nvSpPr>
        <p:spPr>
          <a:xfrm>
            <a:off x="3911469" y="6161768"/>
            <a:ext cx="4226435" cy="55399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5. I know that religion can be embodied (experienced through the body).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sacred places can encourage actions and reactions from people’s bodies</a:t>
            </a:r>
          </a:p>
        </p:txBody>
      </p:sp>
    </p:spTree>
    <p:extLst>
      <p:ext uri="{BB962C8B-B14F-4D97-AF65-F5344CB8AC3E}">
        <p14:creationId xmlns:p14="http://schemas.microsoft.com/office/powerpoint/2010/main" val="24853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DACBC21-F1BE-472E-A2A4-3098B226693B}"/>
              </a:ext>
            </a:extLst>
          </p:cNvPr>
          <p:cNvCxnSpPr/>
          <p:nvPr/>
        </p:nvCxnSpPr>
        <p:spPr>
          <a:xfrm>
            <a:off x="5972432" y="179173"/>
            <a:ext cx="0" cy="6363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7A04AC1-8794-4FD1-8376-91B82D66E2AC}"/>
              </a:ext>
            </a:extLst>
          </p:cNvPr>
          <p:cNvSpPr txBox="1"/>
          <p:nvPr/>
        </p:nvSpPr>
        <p:spPr>
          <a:xfrm>
            <a:off x="401594" y="247135"/>
            <a:ext cx="5447257" cy="646330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Letter-join Basic 4" panose="02000505000000020003" pitchFamily="50" charset="0"/>
              </a:rPr>
              <a:t>Vocabulary that I will learn and use during this unit of work:</a:t>
            </a: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18908C-5DC9-4B2A-B925-1DCFAA5B7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79278"/>
              </p:ext>
            </p:extLst>
          </p:nvPr>
        </p:nvGraphicFramePr>
        <p:xfrm>
          <a:off x="589109" y="1046654"/>
          <a:ext cx="4822640" cy="51191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3716">
                  <a:extLst>
                    <a:ext uri="{9D8B030D-6E8A-4147-A177-3AD203B41FA5}">
                      <a16:colId xmlns:a16="http://schemas.microsoft.com/office/drawing/2014/main" val="650520369"/>
                    </a:ext>
                  </a:extLst>
                </a:gridCol>
                <a:gridCol w="3618924">
                  <a:extLst>
                    <a:ext uri="{9D8B030D-6E8A-4147-A177-3AD203B41FA5}">
                      <a16:colId xmlns:a16="http://schemas.microsoft.com/office/drawing/2014/main" val="3615695477"/>
                    </a:ext>
                  </a:extLst>
                </a:gridCol>
              </a:tblGrid>
              <a:tr h="364226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Vocabulary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Definition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4740"/>
                  </a:ext>
                </a:extLst>
              </a:tr>
              <a:tr h="317618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A religious painting usually Jesus Christ or another holy/ religious figure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553166"/>
                  </a:ext>
                </a:extLst>
              </a:tr>
              <a:tr h="195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dirty="0">
                          <a:solidFill>
                            <a:srgbClr val="040C28"/>
                          </a:solidFill>
                          <a:effectLst/>
                          <a:latin typeface="Letter-join Plus 4" panose="02000505000000020003" pitchFamily="50" charset="0"/>
                        </a:rPr>
                        <a:t>The art and method of building and designing structures with an artistic element </a:t>
                      </a: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838671"/>
                  </a:ext>
                </a:extLst>
              </a:tr>
              <a:tr h="173857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Orthodox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dirty="0">
                          <a:solidFill>
                            <a:srgbClr val="040C28"/>
                          </a:solidFill>
                          <a:effectLst/>
                          <a:latin typeface="Letter-join Plus 4" panose="02000505000000020003" pitchFamily="50" charset="0"/>
                        </a:rPr>
                        <a:t>Conforming with established standards, as in religion, behaviour, or attitudes.</a:t>
                      </a: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41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Worldview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i="0" dirty="0">
                          <a:solidFill>
                            <a:srgbClr val="040C28"/>
                          </a:solidFill>
                          <a:effectLst/>
                          <a:latin typeface="Letter-join Plus 4" panose="02000505000000020003" pitchFamily="50" charset="0"/>
                        </a:rPr>
                        <a:t>A person's way of understanding, experiencing and responding to the world, or a philosophy of life.</a:t>
                      </a:r>
                      <a:endParaRPr lang="en-GB" sz="1000" i="1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498659"/>
                  </a:ext>
                </a:extLst>
              </a:tr>
              <a:tr h="1955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Allah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Allah is the name Muslims use for their God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733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Mosque/masjid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latin typeface="Letter-join Plus 4" panose="02000505000000020003" pitchFamily="50" charset="0"/>
                        </a:rPr>
                        <a:t>A mosque is a place of prayer for Muslims, or followers of the religion of Islam.</a:t>
                      </a:r>
                    </a:p>
                    <a:p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928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Theology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latin typeface="Letter-join Plus 4" panose="02000505000000020003" pitchFamily="50" charset="0"/>
                        </a:rPr>
                        <a:t>Theology is the study of one or more religions</a:t>
                      </a: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739347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Cathedral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dirty="0">
                          <a:solidFill>
                            <a:srgbClr val="333333"/>
                          </a:solidFill>
                          <a:effectLst/>
                          <a:latin typeface="Letter-join Plus 4" panose="02000505000000020003" pitchFamily="50" charset="0"/>
                        </a:rPr>
                        <a:t>A cathedral is a Christian church that is the home church of a bishop.</a:t>
                      </a: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826660"/>
                  </a:ext>
                </a:extLst>
              </a:tr>
              <a:tr h="2787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Salvation</a:t>
                      </a:r>
                    </a:p>
                    <a:p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A word Christians use to talk about the fact that God saves us from death and let’s Christians live eternally in Heaven.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63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Sufi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A Sufi is someone who believes in the kind of Islam known as Sufism.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913021"/>
                  </a:ext>
                </a:extLst>
              </a:tr>
              <a:tr h="2308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Reconciliation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dirty="0">
                          <a:solidFill>
                            <a:srgbClr val="1F1F1F"/>
                          </a:solidFill>
                          <a:effectLst/>
                          <a:latin typeface="Letter-join Plus 4" panose="02000505000000020003" pitchFamily="50" charset="0"/>
                        </a:rPr>
                        <a:t>Reconciliation is </a:t>
                      </a:r>
                      <a:r>
                        <a:rPr lang="en-GB" sz="1000" b="0" i="0" dirty="0">
                          <a:solidFill>
                            <a:srgbClr val="040C28"/>
                          </a:solidFill>
                          <a:effectLst/>
                          <a:latin typeface="Letter-join Plus 4" panose="02000505000000020003" pitchFamily="50" charset="0"/>
                        </a:rPr>
                        <a:t>the process of bringing people with differences together and helping them understand each other</a:t>
                      </a:r>
                      <a:r>
                        <a:rPr lang="en-GB" sz="1000" b="0" i="0" dirty="0">
                          <a:solidFill>
                            <a:srgbClr val="1F1F1F"/>
                          </a:solidFill>
                          <a:effectLst/>
                          <a:latin typeface="Letter-join Plus 4" panose="02000505000000020003" pitchFamily="50" charset="0"/>
                        </a:rPr>
                        <a:t>.</a:t>
                      </a: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65795"/>
                  </a:ext>
                </a:extLst>
              </a:tr>
              <a:tr h="2272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Letter-join Plus 4" panose="02000505000000020003" pitchFamily="50" charset="0"/>
                        </a:rPr>
                        <a:t>Synagogue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dirty="0">
                          <a:solidFill>
                            <a:srgbClr val="1F1F1F"/>
                          </a:solidFill>
                          <a:effectLst/>
                          <a:latin typeface="Letter-join Plus 4" panose="02000505000000020003" pitchFamily="50" charset="0"/>
                        </a:rPr>
                        <a:t>It is a place where Jewish people go to pray and study the Torah close Torah</a:t>
                      </a:r>
                      <a:endParaRPr lang="en-GB" sz="10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674897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C79224D4-D8CA-4E26-B129-8487D0EE2D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104" y="1810801"/>
            <a:ext cx="2213098" cy="1280227"/>
          </a:xfrm>
          <a:prstGeom prst="rect">
            <a:avLst/>
          </a:prstGeom>
          <a:noFill/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264C8FA-0B77-4509-93CF-30CA305B0CC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855" y="3162809"/>
            <a:ext cx="2037539" cy="120832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CAA05E6-3DB8-4478-A7DD-35AD8948F9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645" y="211907"/>
            <a:ext cx="2242045" cy="134156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69EE26F-EC3E-49B8-8D2E-13F35C2ACF6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924" y="4892213"/>
            <a:ext cx="1261244" cy="175388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A884BC4-074A-4B88-BEFD-76472F21A08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994" y="1810801"/>
            <a:ext cx="2294675" cy="144992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79480A9-ABFA-4426-90A3-047A1458968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72" y="113666"/>
            <a:ext cx="2160468" cy="14887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7A5FABC-A6A7-45F3-AF93-6F24A00CB3D9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319" y="3408862"/>
            <a:ext cx="2698394" cy="12083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83431A-8B61-4259-B4A8-70183FC0B6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9569" y="4733795"/>
            <a:ext cx="2630324" cy="19743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79975D-1C31-494E-8E12-95A6AD64D74D}"/>
              </a:ext>
            </a:extLst>
          </p:cNvPr>
          <p:cNvSpPr txBox="1"/>
          <p:nvPr/>
        </p:nvSpPr>
        <p:spPr>
          <a:xfrm>
            <a:off x="10292624" y="5273964"/>
            <a:ext cx="1959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etter-join Plus 4" panose="02000505000000020003" pitchFamily="50" charset="0"/>
              </a:rPr>
              <a:t>Coventry Cathedral 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Artwork</a:t>
            </a:r>
          </a:p>
        </p:txBody>
      </p:sp>
    </p:spTree>
    <p:extLst>
      <p:ext uri="{BB962C8B-B14F-4D97-AF65-F5344CB8AC3E}">
        <p14:creationId xmlns:p14="http://schemas.microsoft.com/office/powerpoint/2010/main" val="3058365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4199</TotalTime>
  <Words>597</Words>
  <Application>Microsoft Office PowerPoint</Application>
  <PresentationFormat>Widescreen</PresentationFormat>
  <Paragraphs>90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Letter-join Basic 4</vt:lpstr>
      <vt:lpstr>Letter-join Plus 4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Shillitoe</dc:creator>
  <cp:lastModifiedBy>Lisa Greenhalgh</cp:lastModifiedBy>
  <cp:revision>175</cp:revision>
  <cp:lastPrinted>2025-01-30T17:42:36Z</cp:lastPrinted>
  <dcterms:created xsi:type="dcterms:W3CDTF">2024-01-05T14:59:54Z</dcterms:created>
  <dcterms:modified xsi:type="dcterms:W3CDTF">2025-01-30T17:46:27Z</dcterms:modified>
</cp:coreProperties>
</file>