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65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840C5-DCB0-492D-8413-6A483D270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A5808-4847-42BA-AF63-A1380D178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C89B6-01B6-46D9-BD1D-7F52B827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547AE-9B2E-4D9A-9D5C-1CD45F76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33261-A70A-4631-BE00-A37A6412C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04872-276B-4248-8008-D81BC8B3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F600D-044E-4E63-A97F-6F194C6FF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E1123-94EE-42D1-ADF9-CD6F1E15A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DC652-B390-4C53-85AC-B2C07EAB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4D61-CFAC-4DEC-AFB6-1CD6F2FF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3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39D909-0760-49DF-AC54-F512A9081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D42697-C65E-44B1-B8F8-4B44B2BA8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98A36-60A3-453B-95BF-D979B29E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58917-6400-4F8D-8AAC-DE486564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B135F-1A01-4AFA-B15E-FAAF926B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9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28028-8C41-4866-9419-6820DF6E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D06B5-3B66-4D36-B960-20A6B4E04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04FC9-DAB5-4377-97C9-458AF5EAE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66F1-F881-464D-8093-43CBDACC4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B1E57-D085-44FA-93E1-5C8460ED0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6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A909D-6453-4D91-9639-AA5AA7AA8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64608-4CD3-4508-A4C8-657423241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AB953-38FF-48E8-BFFB-22EF55F3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5E190-EA32-4429-97CE-77587AC0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EE611-92DC-4103-BFCB-8843CBF8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17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5786C-7659-42AE-8B43-79E8E536A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5AE0D-FFA5-4DA3-8D75-9F2879CD9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5497E-487C-46F8-9D2B-2A25BAED1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AB48E-36E6-4E95-A142-00D5DAE0A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E80A4-24A6-4958-80A4-03030597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81E3D-A89A-4DE4-BF5A-35DDA0FB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8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673B2-BAA2-4B45-87CF-C7BFAD3F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7CE4A-C00A-427C-8BAE-58C7C6566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68925-25F4-49E8-8B6D-7C902DBC8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B397E-A03D-4DAE-A81B-602DD4275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0068EF-1E41-4C67-B035-BB7C05166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39C72-18E2-483E-8669-B7657F54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B0D16A-F34E-4E4B-B690-50510AC21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11CA2E-701C-4279-80EF-6603520C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94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3FBB-3749-46DE-80A0-1EF68222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E4012-70FC-4E20-A8C1-077A2AE38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C4DE8-E76B-4771-90F7-66BC177C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4EABF5-F648-4269-B18E-0F3738C7E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06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A5428-A989-4C68-B7CE-72F8AF876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357E2-0638-4789-8CF7-2B47DFDD4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0981F-8FE1-4262-8563-6E2C2D9E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23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7336-100A-4AA7-B88B-B48FD51F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D03A3-FC41-441F-9194-A1F6BABA0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ABF8C-22F5-4249-8E3B-511022BE6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52254-54FF-444E-B2BD-97DB54F6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E60FFD-86DE-47BE-93B4-F62F1FF5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A3207-7FF7-44F5-8901-E84D54A7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59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71667-BD72-4B24-8668-B8DF28C1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6BADC-1223-4E1D-83DC-CDF073944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195F9-CFC2-42F0-A623-1ED332105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AB9AF-AE7D-45CB-9CB5-02E0B350A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46057-5C02-46E3-A46E-905EC69B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D427D-35BF-4179-ABB0-B5033597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50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8D417-A17D-4272-A1F6-F9B7F5D3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1FECD-A4FD-4B1C-8795-C62EB7E3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21778-D877-4372-93CD-52D86F3F9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B89E-5C3A-4EE1-9F73-AF196D20F06D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B7C03-BBE6-42B3-974A-7F190756F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A3A9C-2F83-4839-85DD-4B0BAB1F7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823C2-BBA6-40D3-A0F2-6B482B745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65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332360&amp;picture=racing-flags-background-checkered-fla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8D734C-DA3D-4C95-B5F7-5FC04226B31A}"/>
              </a:ext>
            </a:extLst>
          </p:cNvPr>
          <p:cNvSpPr/>
          <p:nvPr/>
        </p:nvSpPr>
        <p:spPr>
          <a:xfrm>
            <a:off x="4065374" y="1246930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67554C18-D96A-45B1-BEC5-5D2C2FFDC745}"/>
              </a:ext>
            </a:extLst>
          </p:cNvPr>
          <p:cNvSpPr/>
          <p:nvPr/>
        </p:nvSpPr>
        <p:spPr>
          <a:xfrm rot="5400000">
            <a:off x="6319579" y="1359837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8D7330-9868-475E-92F2-8071131566F3}"/>
              </a:ext>
            </a:extLst>
          </p:cNvPr>
          <p:cNvSpPr/>
          <p:nvPr/>
        </p:nvSpPr>
        <p:spPr>
          <a:xfrm>
            <a:off x="3188044" y="996538"/>
            <a:ext cx="1268975" cy="120032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E4D588-424A-4E08-82E5-B81F9BED257A}"/>
              </a:ext>
            </a:extLst>
          </p:cNvPr>
          <p:cNvSpPr/>
          <p:nvPr/>
        </p:nvSpPr>
        <p:spPr>
          <a:xfrm>
            <a:off x="3976182" y="5342927"/>
            <a:ext cx="4201296" cy="69759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741CC7-1102-4BFA-8A3E-A5DF4573C7BA}"/>
              </a:ext>
            </a:extLst>
          </p:cNvPr>
          <p:cNvSpPr/>
          <p:nvPr/>
        </p:nvSpPr>
        <p:spPr>
          <a:xfrm>
            <a:off x="3335059" y="67101"/>
            <a:ext cx="5337384" cy="95410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etter-join Basic 4" panose="02000505000000020003" pitchFamily="50" charset="0"/>
              </a:rPr>
              <a:t>Worldviews</a:t>
            </a:r>
            <a:r>
              <a:rPr lang="en-GB" sz="28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etter-join Basic 4" panose="02000505000000020003" pitchFamily="50" charset="0"/>
              </a:rPr>
              <a:t>, Conflict</a:t>
            </a:r>
            <a:r>
              <a:rPr lang="en-GB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etter-join Basic 4" panose="02000505000000020003" pitchFamily="50" charset="0"/>
              </a:rPr>
              <a:t>, Peace, Forgiveness and </a:t>
            </a:r>
            <a:r>
              <a:rPr lang="en-GB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etter-join Basic 4" panose="02000505000000020003" pitchFamily="50" charset="0"/>
              </a:rPr>
              <a:t>Reconcilation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Letter-join Basic 4" panose="02000505000000020003" pitchFamily="50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4E3B12-036A-4778-B17A-58FBCB2ED16F}"/>
              </a:ext>
            </a:extLst>
          </p:cNvPr>
          <p:cNvSpPr txBox="1"/>
          <p:nvPr/>
        </p:nvSpPr>
        <p:spPr>
          <a:xfrm>
            <a:off x="163359" y="2242649"/>
            <a:ext cx="2632424" cy="37856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u="sng" dirty="0">
                <a:latin typeface="Letter-join Plus 4" panose="02000505000000020003" pitchFamily="50" charset="0"/>
              </a:rPr>
              <a:t>What should I already know?</a:t>
            </a:r>
          </a:p>
          <a:p>
            <a:pPr lvl="0"/>
            <a:r>
              <a:rPr lang="en-GB" sz="1600" dirty="0">
                <a:latin typeface="Letter-join Plus 4" panose="02000505000000020003" pitchFamily="50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Letter-join Plus 4" panose="02000505000000020003" pitchFamily="50" charset="0"/>
              </a:rPr>
              <a:t>Children should have started to develop an individual’s knowledge and understanding of different religions, beliefs and worldviews which form part of society. </a:t>
            </a:r>
          </a:p>
          <a:p>
            <a:pPr lvl="0"/>
            <a:r>
              <a:rPr lang="en-GB" sz="1600" dirty="0">
                <a:solidFill>
                  <a:prstClr val="black"/>
                </a:solidFill>
                <a:latin typeface="Letter-join Plus 4" panose="02000505000000020003" pitchFamily="50" charset="0"/>
              </a:rPr>
              <a:t>They should be beginning to know about different values and worldviews.</a:t>
            </a:r>
          </a:p>
          <a:p>
            <a:pPr lvl="0"/>
            <a:r>
              <a:rPr lang="en-GB" sz="1600" dirty="0">
                <a:solidFill>
                  <a:prstClr val="black"/>
                </a:solidFill>
                <a:latin typeface="Letter-join Plus 4" panose="02000505000000020003" pitchFamily="50" charset="0"/>
              </a:rPr>
              <a:t>Children should have experience on how to reflect on what they say and how they behave.</a:t>
            </a:r>
          </a:p>
          <a:p>
            <a:endParaRPr lang="en-GB" sz="1600" dirty="0">
              <a:latin typeface="Letter-join Plus 4" panose="02000505000000020003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7AB8A6-F4D2-4DF3-B36D-317F9DE48F18}"/>
              </a:ext>
            </a:extLst>
          </p:cNvPr>
          <p:cNvSpPr txBox="1"/>
          <p:nvPr/>
        </p:nvSpPr>
        <p:spPr>
          <a:xfrm>
            <a:off x="9198942" y="2471661"/>
            <a:ext cx="2859804" cy="424731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National Curriculum: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To continue to develop an individual’s knowledge and understanding of the religions and beliefs which form part of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contemporary society. </a:t>
            </a:r>
          </a:p>
          <a:p>
            <a:r>
              <a:rPr lang="en-GB" dirty="0">
                <a:latin typeface="Letter-join Plus 4" panose="02000505000000020003" pitchFamily="50" charset="0"/>
              </a:rPr>
              <a:t>To continue to inform on children's values and to encourage them to reflect on what they say and how they behave.</a:t>
            </a:r>
          </a:p>
          <a:p>
            <a:r>
              <a:rPr lang="en-GB" dirty="0">
                <a:latin typeface="Letter-join Basic 4" panose="02000505000000020003" pitchFamily="50" charset="0"/>
              </a:rPr>
              <a:t>To continue to provoke challenging questions about the ultimate meaning and purpose of life,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B73B9-A26E-4F8A-83E6-FE6D61F6F05D}"/>
              </a:ext>
            </a:extLst>
          </p:cNvPr>
          <p:cNvSpPr/>
          <p:nvPr/>
        </p:nvSpPr>
        <p:spPr>
          <a:xfrm>
            <a:off x="4065374" y="3277079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25ECE812-3557-4496-8858-97C262E76D03}"/>
              </a:ext>
            </a:extLst>
          </p:cNvPr>
          <p:cNvSpPr/>
          <p:nvPr/>
        </p:nvSpPr>
        <p:spPr>
          <a:xfrm rot="16200000">
            <a:off x="2736125" y="3412771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A491AC1-AFC2-4026-AFF9-FE313C67A29E}"/>
              </a:ext>
            </a:extLst>
          </p:cNvPr>
          <p:cNvSpPr/>
          <p:nvPr/>
        </p:nvSpPr>
        <p:spPr>
          <a:xfrm>
            <a:off x="3334439" y="1145051"/>
            <a:ext cx="976184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Letter-join Basic 4" panose="02000505000000020003" pitchFamily="50" charset="0"/>
              </a:rPr>
              <a:t>Topic</a:t>
            </a:r>
          </a:p>
        </p:txBody>
      </p:sp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1A6207CB-0AD1-4D8F-8ACF-D06769F17C34}"/>
              </a:ext>
            </a:extLst>
          </p:cNvPr>
          <p:cNvSpPr/>
          <p:nvPr/>
        </p:nvSpPr>
        <p:spPr>
          <a:xfrm>
            <a:off x="8672442" y="-37214"/>
            <a:ext cx="3685539" cy="2279863"/>
          </a:xfrm>
          <a:prstGeom prst="cloudCallout">
            <a:avLst>
              <a:gd name="adj1" fmla="val -38575"/>
              <a:gd name="adj2" fmla="val 53538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Letter-join Plus 4" panose="02000505000000020003" pitchFamily="50" charset="0"/>
              </a:rPr>
              <a:t>What can religion and worldviews tell us about conflict, peace, forgiveness and reconciliation?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862D29E-395B-4953-821B-CFB8FB24506B}"/>
              </a:ext>
            </a:extLst>
          </p:cNvPr>
          <p:cNvSpPr/>
          <p:nvPr/>
        </p:nvSpPr>
        <p:spPr>
          <a:xfrm>
            <a:off x="8154502" y="5187285"/>
            <a:ext cx="988268" cy="97448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7F995B-BFE5-4CA5-BE32-D3C5F218FB39}"/>
              </a:ext>
            </a:extLst>
          </p:cNvPr>
          <p:cNvSpPr txBox="1"/>
          <p:nvPr/>
        </p:nvSpPr>
        <p:spPr>
          <a:xfrm>
            <a:off x="105029" y="134162"/>
            <a:ext cx="2741833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My learning road map:</a:t>
            </a: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r>
              <a:rPr lang="en-GB" dirty="0">
                <a:latin typeface="Letter-join Basic 4" panose="02000505000000020003" pitchFamily="50" charset="0"/>
              </a:rPr>
              <a:t>What I will know and understand </a:t>
            </a:r>
          </a:p>
          <a:p>
            <a:endParaRPr lang="en-GB" dirty="0">
              <a:latin typeface="Letter-join Basic 4" panose="02000505000000020003" pitchFamily="50" charset="0"/>
            </a:endParaRPr>
          </a:p>
          <a:p>
            <a:r>
              <a:rPr lang="en-GB" dirty="0">
                <a:latin typeface="Letter-join Basic 4" panose="02000505000000020003" pitchFamily="50" charset="0"/>
              </a:rPr>
              <a:t>How I will show that I know it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16AC24-6146-4422-A802-6661EE58DC16}"/>
              </a:ext>
            </a:extLst>
          </p:cNvPr>
          <p:cNvSpPr/>
          <p:nvPr/>
        </p:nvSpPr>
        <p:spPr>
          <a:xfrm>
            <a:off x="1347554" y="996538"/>
            <a:ext cx="221754" cy="2503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813ACD-5F4C-4070-93C1-BEA0F5EC6ACC}"/>
              </a:ext>
            </a:extLst>
          </p:cNvPr>
          <p:cNvSpPr/>
          <p:nvPr/>
        </p:nvSpPr>
        <p:spPr>
          <a:xfrm>
            <a:off x="976167" y="1821280"/>
            <a:ext cx="221754" cy="2503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A62DD1-1D32-453E-8A34-A90FD6BB70EA}"/>
              </a:ext>
            </a:extLst>
          </p:cNvPr>
          <p:cNvSpPr txBox="1"/>
          <p:nvPr/>
        </p:nvSpPr>
        <p:spPr>
          <a:xfrm>
            <a:off x="4464381" y="1293663"/>
            <a:ext cx="1828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1. What do social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psychologists say about in and out groups?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626FF3-5DFE-4B99-99C2-C5A9D7494DEC}"/>
              </a:ext>
            </a:extLst>
          </p:cNvPr>
          <p:cNvSpPr txBox="1"/>
          <p:nvPr/>
        </p:nvSpPr>
        <p:spPr>
          <a:xfrm>
            <a:off x="3358240" y="5351307"/>
            <a:ext cx="2620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5  What is ummah and why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is it important in Muslim worldviews?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03C839-8E76-4B83-A8BC-17FE58781F33}"/>
              </a:ext>
            </a:extLst>
          </p:cNvPr>
          <p:cNvSpPr txBox="1"/>
          <p:nvPr/>
        </p:nvSpPr>
        <p:spPr>
          <a:xfrm>
            <a:off x="5967570" y="3314424"/>
            <a:ext cx="3157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3  Why is reconciliation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so important in Christian worldviews?</a:t>
            </a:r>
          </a:p>
          <a:p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DF04E-28B3-46E0-9B73-CB9A38E87257}"/>
              </a:ext>
            </a:extLst>
          </p:cNvPr>
          <p:cNvSpPr txBox="1"/>
          <p:nvPr/>
        </p:nvSpPr>
        <p:spPr>
          <a:xfrm>
            <a:off x="6271024" y="1337245"/>
            <a:ext cx="2265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2 What is reconciliation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and what do reconcilers say about 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F8B5F-31C0-416E-9302-0E729C9D9BC8}"/>
              </a:ext>
            </a:extLst>
          </p:cNvPr>
          <p:cNvSpPr/>
          <p:nvPr/>
        </p:nvSpPr>
        <p:spPr>
          <a:xfrm>
            <a:off x="2976842" y="2221132"/>
            <a:ext cx="2660301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1. I know that there are theories about human behaviour and understanding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these can help people to get along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am beginning to understand that the notion of belonging is complex and is informed by concepts such as in-groups and out-groups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3AB9D8-B70B-4891-AE5F-196457FFD7FE}"/>
              </a:ext>
            </a:extLst>
          </p:cNvPr>
          <p:cNvSpPr/>
          <p:nvPr/>
        </p:nvSpPr>
        <p:spPr>
          <a:xfrm>
            <a:off x="5684960" y="2201256"/>
            <a:ext cx="2449109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2. I know reconciliation means  ‘restoration of friendly relations’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reconciliation happens after conflict has occurred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1651E6-4091-4720-A0CF-16C81623B6AC}"/>
              </a:ext>
            </a:extLst>
          </p:cNvPr>
          <p:cNvSpPr/>
          <p:nvPr/>
        </p:nvSpPr>
        <p:spPr>
          <a:xfrm>
            <a:off x="5893249" y="4064047"/>
            <a:ext cx="3231502" cy="8617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3. I know that sacred texts contain ideas about God.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these texts are often hard to understand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by those outside of the faith.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these texts may be metaphorical or built on images.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F32EC8-C0C9-4994-9D8C-1C60C404B73A}"/>
              </a:ext>
            </a:extLst>
          </p:cNvPr>
          <p:cNvSpPr/>
          <p:nvPr/>
        </p:nvSpPr>
        <p:spPr>
          <a:xfrm>
            <a:off x="3720774" y="4191977"/>
            <a:ext cx="2138382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4. I know that rituals are an important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aspect of many festivals.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some rituals may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include food and artefacts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4EDB4D-B8EA-4BF2-8DB3-31CF786E1AFA}"/>
              </a:ext>
            </a:extLst>
          </p:cNvPr>
          <p:cNvSpPr txBox="1"/>
          <p:nvPr/>
        </p:nvSpPr>
        <p:spPr>
          <a:xfrm>
            <a:off x="3714891" y="3354757"/>
            <a:ext cx="2263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4 Is reconciliation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Important in Jewish worldviews?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26BD193-1333-49F8-9938-A94E60BC0E67}"/>
              </a:ext>
            </a:extLst>
          </p:cNvPr>
          <p:cNvSpPr/>
          <p:nvPr/>
        </p:nvSpPr>
        <p:spPr>
          <a:xfrm>
            <a:off x="3492167" y="6080805"/>
            <a:ext cx="2383006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5. I know that sacred texts are interpreted by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Individuals. 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that important concepts can be drawn from sacred texts.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DA627F-510F-4A13-B824-B3C94BEF1A81}"/>
              </a:ext>
            </a:extLst>
          </p:cNvPr>
          <p:cNvSpPr txBox="1"/>
          <p:nvPr/>
        </p:nvSpPr>
        <p:spPr>
          <a:xfrm>
            <a:off x="5876764" y="5372747"/>
            <a:ext cx="262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Lesson 6 What is ahimsa and why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is it important in worldviews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based on </a:t>
            </a:r>
            <a:r>
              <a:rPr lang="en-GB" sz="1200" dirty="0" err="1">
                <a:solidFill>
                  <a:schemeClr val="bg1"/>
                </a:solidFill>
                <a:latin typeface="Letter-join Plus 4" panose="02000505000000020003" pitchFamily="50" charset="0"/>
              </a:rPr>
              <a:t>Sanatan</a:t>
            </a:r>
            <a:r>
              <a:rPr lang="en-GB" sz="1200" dirty="0">
                <a:solidFill>
                  <a:schemeClr val="bg1"/>
                </a:solidFill>
                <a:latin typeface="Letter-join Plus 4" panose="02000505000000020003" pitchFamily="50" charset="0"/>
              </a:rPr>
              <a:t> Dharma?</a:t>
            </a:r>
            <a:endParaRPr lang="en-GB" dirty="0">
              <a:solidFill>
                <a:schemeClr val="bg1"/>
              </a:solidFill>
              <a:latin typeface="Letter-join Plus 4" panose="02000505000000020003" pitchFamily="50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9B70B8-1F5B-49E0-8038-59BD1EB660EE}"/>
              </a:ext>
            </a:extLst>
          </p:cNvPr>
          <p:cNvSpPr/>
          <p:nvPr/>
        </p:nvSpPr>
        <p:spPr>
          <a:xfrm>
            <a:off x="5967570" y="6123363"/>
            <a:ext cx="2383006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6. I know that important concepts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can be drawn from sacred text.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I know that individuals may expressing</a:t>
            </a:r>
          </a:p>
          <a:p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the same </a:t>
            </a:r>
            <a:r>
              <a:rPr lang="en-GB" sz="1000" dirty="0" err="1">
                <a:solidFill>
                  <a:srgbClr val="00B050"/>
                </a:solidFill>
                <a:latin typeface="Letter-join Plus 4" panose="02000505000000020003" pitchFamily="50" charset="0"/>
              </a:rPr>
              <a:t>conceptin</a:t>
            </a:r>
            <a:r>
              <a:rPr lang="en-GB" sz="1000" dirty="0">
                <a:solidFill>
                  <a:srgbClr val="00B050"/>
                </a:solidFill>
                <a:latin typeface="Letter-join Plus 4" panose="02000505000000020003" pitchFamily="50" charset="0"/>
              </a:rPr>
              <a:t> different ways</a:t>
            </a:r>
          </a:p>
        </p:txBody>
      </p:sp>
    </p:spTree>
    <p:extLst>
      <p:ext uri="{BB962C8B-B14F-4D97-AF65-F5344CB8AC3E}">
        <p14:creationId xmlns:p14="http://schemas.microsoft.com/office/powerpoint/2010/main" val="24853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DACBC21-F1BE-472E-A2A4-3098B226693B}"/>
              </a:ext>
            </a:extLst>
          </p:cNvPr>
          <p:cNvCxnSpPr/>
          <p:nvPr/>
        </p:nvCxnSpPr>
        <p:spPr>
          <a:xfrm>
            <a:off x="5972432" y="179173"/>
            <a:ext cx="0" cy="6363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7A04AC1-8794-4FD1-8376-91B82D66E2AC}"/>
              </a:ext>
            </a:extLst>
          </p:cNvPr>
          <p:cNvSpPr txBox="1"/>
          <p:nvPr/>
        </p:nvSpPr>
        <p:spPr>
          <a:xfrm>
            <a:off x="401594" y="247135"/>
            <a:ext cx="5447257" cy="646330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Letter-join Basic 4" panose="02000505000000020003" pitchFamily="50" charset="0"/>
              </a:rPr>
              <a:t>Vocabulary that I will learn and use during this unit of work:</a:t>
            </a: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  <a:p>
            <a:endParaRPr lang="en-GB" b="1" u="sng" dirty="0">
              <a:latin typeface="Letter-join Basic 4" panose="02000505000000020003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18908C-5DC9-4B2A-B925-1DCFAA5B7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415809"/>
              </p:ext>
            </p:extLst>
          </p:nvPr>
        </p:nvGraphicFramePr>
        <p:xfrm>
          <a:off x="518617" y="950009"/>
          <a:ext cx="5051496" cy="5592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27">
                  <a:extLst>
                    <a:ext uri="{9D8B030D-6E8A-4147-A177-3AD203B41FA5}">
                      <a16:colId xmlns:a16="http://schemas.microsoft.com/office/drawing/2014/main" val="650520369"/>
                    </a:ext>
                  </a:extLst>
                </a:gridCol>
                <a:gridCol w="3755369">
                  <a:extLst>
                    <a:ext uri="{9D8B030D-6E8A-4147-A177-3AD203B41FA5}">
                      <a16:colId xmlns:a16="http://schemas.microsoft.com/office/drawing/2014/main" val="3615695477"/>
                    </a:ext>
                  </a:extLst>
                </a:gridCol>
              </a:tblGrid>
              <a:tr h="53856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Vocabulary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Definition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4740"/>
                  </a:ext>
                </a:extLst>
              </a:tr>
              <a:tr h="360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Conflict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Is a serious disagreement or argument.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553166"/>
                  </a:ext>
                </a:extLst>
              </a:tr>
              <a:tr h="360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Peace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Means living without being frightened or worried.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838671"/>
                  </a:ext>
                </a:extLst>
              </a:tr>
              <a:tr h="360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Forgiveness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To excuse or pardon someone that has done you wrong.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41743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Reconciliation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The process of bringing people with differences together and helping them understand each other.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498659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Yom Kippur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Yom Kippur is a day where Jewish communities celebrate and ask for forgiveness from God for their sins.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733757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Ahimsa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The principle of non-violence and the belief is that all living things are sacred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928348"/>
                  </a:ext>
                </a:extLst>
              </a:tr>
              <a:tr h="360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Ummah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Ummah a community or the worldwide community of Muslims.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739347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Worldview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A worldview is a person's way of understanding, experiencing and responding to the world, and life.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826660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Non-violence</a:t>
                      </a:r>
                    </a:p>
                    <a:p>
                      <a:endParaRPr lang="en-GB" sz="12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The avoidance of the use of violence as a matter of principle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63293"/>
                  </a:ext>
                </a:extLst>
              </a:tr>
              <a:tr h="58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Rosh Hashanah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latin typeface="Letter-join Plus 4" panose="02000505000000020003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Letter-join Plus 4" panose="02000505000000020003" pitchFamily="50" charset="0"/>
                        </a:rPr>
                        <a:t>Is the New year celebrated in Judaism. It is the celebration of the creation of the world and marks making a fresh start..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91302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077C8B6-D495-4465-9813-60385A6CC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570" y="247135"/>
            <a:ext cx="2414068" cy="14774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F99FE4-637B-4CD2-87C5-9FC522B6D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775" y="173419"/>
            <a:ext cx="2890384" cy="17464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05CC42-064A-4D67-9688-E64CC7719643}"/>
              </a:ext>
            </a:extLst>
          </p:cNvPr>
          <p:cNvSpPr txBox="1"/>
          <p:nvPr/>
        </p:nvSpPr>
        <p:spPr>
          <a:xfrm>
            <a:off x="6349578" y="1850066"/>
            <a:ext cx="1601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Letter-join Plus 4" panose="02000505000000020003" pitchFamily="50" charset="0"/>
              </a:rPr>
              <a:t>‘in’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736B9-28D8-4A47-B091-DD595ED19817}"/>
              </a:ext>
            </a:extLst>
          </p:cNvPr>
          <p:cNvSpPr txBox="1"/>
          <p:nvPr/>
        </p:nvSpPr>
        <p:spPr>
          <a:xfrm>
            <a:off x="9319606" y="1919889"/>
            <a:ext cx="1802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Letter-join Plus 4" panose="02000505000000020003" pitchFamily="50" charset="0"/>
              </a:rPr>
              <a:t>‘out’ group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8525E9-5C91-4C17-8E5A-6F44ADA11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215" y="2541746"/>
            <a:ext cx="2350423" cy="17745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6006A5-A8BA-4A5E-A160-9AA1E6C0BDA0}"/>
              </a:ext>
            </a:extLst>
          </p:cNvPr>
          <p:cNvSpPr txBox="1"/>
          <p:nvPr/>
        </p:nvSpPr>
        <p:spPr>
          <a:xfrm>
            <a:off x="6315411" y="4316254"/>
            <a:ext cx="1975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Letter-join Plus 4" panose="02000505000000020003" pitchFamily="50" charset="0"/>
              </a:rPr>
              <a:t>reconciliation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F3D9EE-AAF2-4545-A9C3-84D5FD017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266" y="2463131"/>
            <a:ext cx="3207561" cy="212197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9152754-B46B-45BC-8EC2-B0A18616ACD9}"/>
              </a:ext>
            </a:extLst>
          </p:cNvPr>
          <p:cNvSpPr/>
          <p:nvPr/>
        </p:nvSpPr>
        <p:spPr>
          <a:xfrm>
            <a:off x="8880775" y="4585103"/>
            <a:ext cx="3219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Letter-join Plus 4" panose="02000505000000020003" pitchFamily="50" charset="0"/>
              </a:rPr>
              <a:t>Rosh Hashanah symbolic foods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0CCB8D-FD48-4ABD-9CE0-40D5158FD3E9}"/>
              </a:ext>
            </a:extLst>
          </p:cNvPr>
          <p:cNvSpPr/>
          <p:nvPr/>
        </p:nvSpPr>
        <p:spPr>
          <a:xfrm>
            <a:off x="8880775" y="4316254"/>
            <a:ext cx="491825" cy="207899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1F475F-9B8F-4307-B8D3-552713102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8275" y="4955360"/>
            <a:ext cx="3278734" cy="14774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9936408-A001-45B8-A8BA-EC529BD90B8B}"/>
              </a:ext>
            </a:extLst>
          </p:cNvPr>
          <p:cNvSpPr/>
          <p:nvPr/>
        </p:nvSpPr>
        <p:spPr>
          <a:xfrm>
            <a:off x="6016850" y="6419926"/>
            <a:ext cx="5950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Letter-join Plus 4" panose="02000505000000020003" pitchFamily="50" charset="0"/>
              </a:rPr>
              <a:t>A community or the worldwide community of Muslims (Ummah)</a:t>
            </a:r>
          </a:p>
        </p:txBody>
      </p:sp>
    </p:spTree>
    <p:extLst>
      <p:ext uri="{BB962C8B-B14F-4D97-AF65-F5344CB8AC3E}">
        <p14:creationId xmlns:p14="http://schemas.microsoft.com/office/powerpoint/2010/main" val="305836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618</Words>
  <Application>Microsoft Office PowerPoint</Application>
  <PresentationFormat>Widescreen</PresentationFormat>
  <Paragraphs>98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Letter-join Basic 4</vt:lpstr>
      <vt:lpstr>Letter-join Plus 4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Shillitoe</dc:creator>
  <cp:lastModifiedBy>Lisa Greenhalgh</cp:lastModifiedBy>
  <cp:revision>197</cp:revision>
  <cp:lastPrinted>2025-01-30T17:35:48Z</cp:lastPrinted>
  <dcterms:created xsi:type="dcterms:W3CDTF">2024-01-05T14:59:54Z</dcterms:created>
  <dcterms:modified xsi:type="dcterms:W3CDTF">2025-02-13T12:43:06Z</dcterms:modified>
</cp:coreProperties>
</file>